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  <p:bold r:id="rId15"/>
      <p:italic r:id="rId16"/>
    </p:embeddedFont>
    <p:embeddedFont>
      <p:font typeface="PT Sans Bold" panose="020B0703020203020204" pitchFamily="34" charset="0"/>
      <p:bold r:id="rId1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10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193" y="33618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374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Introduzione alle Basi dell'HTML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04492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Benvenuti a questa lezione dedicata alle basi dell'HTML, il linguaggio fondamentale per la creazione di pagine web. Oggi esploreremo la struttura di base di un documento HTML, impareremo a utilizzare i principali elementi per comporre contenuti testuali, grafici e interattivi, e faremo pratica con esercizi live utilizzando l'editor di W3Schools.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8813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L'obiettivo è fornire una solida base per costruire pagine web funzionali, per poi espandere in seguito il discorso verso l'accessibilità web, in conformità alle linee guida WCAG. Questa sessione di 90 minuti è strutturata per alternare spiegazioni teoriche e dimostrazioni pratiche, con particolare attenzione a scrivere codice HTML in tempo reale.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699099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6998613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40287" y="6973133"/>
            <a:ext cx="240315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Pasquale Loizzo</a:t>
            </a:r>
            <a:endParaRPr lang="en-US" sz="235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738DFE8-B3A8-9B80-4C5C-A44637F9BEAE}"/>
              </a:ext>
            </a:extLst>
          </p:cNvPr>
          <p:cNvSpPr/>
          <p:nvPr/>
        </p:nvSpPr>
        <p:spPr>
          <a:xfrm>
            <a:off x="753625" y="6894523"/>
            <a:ext cx="3104941" cy="497472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217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Conclusioni, Riepilogo e Spazio per Domande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5800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1005602" y="315825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5800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Struttura del Documento HTML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90548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L'importanza dei tag fondamentali come &lt;html&gt;, &lt;head&gt; e &lt;body&gt;.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5800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Text 6"/>
          <p:cNvSpPr/>
          <p:nvPr/>
        </p:nvSpPr>
        <p:spPr>
          <a:xfrm>
            <a:off x="4859536" y="315825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5800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Elementi Testuali e Multimediali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90548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L'utilizzo degli elementi testuali, dei collegamenti e delle immagini per organizzare i contenuti.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94610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Text 10"/>
          <p:cNvSpPr/>
          <p:nvPr/>
        </p:nvSpPr>
        <p:spPr>
          <a:xfrm>
            <a:off x="1005602" y="6046351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946100"/>
            <a:ext cx="30263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Organizzazione dei Dati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44163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L'uso di liste e tabelle per strutturare le informazioni in modo chiaro e accessibile.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27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3598664"/>
            <a:ext cx="8810982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Cos'è l'HTML e il Suo Ruolo nel Web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4741" y="4846439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942023" y="4940379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13403" y="4846439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Fondamento del Web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13403" y="5310664"/>
            <a:ext cx="3475553" cy="1793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 definisce la struttura e il contenuto dei siti, organizzando testo, immagini, link e altri media in una gerarchia facilmente interpretabile dai browser.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3152" y="4846439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Text 6"/>
          <p:cNvSpPr/>
          <p:nvPr/>
        </p:nvSpPr>
        <p:spPr>
          <a:xfrm>
            <a:off x="5370433" y="4940379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941814" y="4846439"/>
            <a:ext cx="3475553" cy="659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Differenze con CSS e JavaScript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941814" y="5640467"/>
            <a:ext cx="3475553" cy="1793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Mentre HTML si occupa della struttura, il CSS gestisce la presentazione visiva (stili, colori, layout) e JavaScript introduce funzionalità dinamiche e interattive.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1562" y="4846439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Text 10"/>
          <p:cNvSpPr/>
          <p:nvPr/>
        </p:nvSpPr>
        <p:spPr>
          <a:xfrm>
            <a:off x="9798844" y="4940379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0370225" y="4846439"/>
            <a:ext cx="3475553" cy="659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Importanza della separazione dei compiti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70225" y="5640467"/>
            <a:ext cx="3475553" cy="1793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Questa divisione permette di mantenere il codice ordinato e modulare, facilitando la manutenzione e l'aggiornamento delle pagine web.</a:t>
            </a:r>
            <a:endParaRPr lang="en-US" sz="175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CFF27B5-3819-2022-1871-FA112D2F0C5E}"/>
              </a:ext>
            </a:extLst>
          </p:cNvPr>
          <p:cNvSpPr/>
          <p:nvPr/>
        </p:nvSpPr>
        <p:spPr>
          <a:xfrm>
            <a:off x="12701116" y="7748633"/>
            <a:ext cx="1929284" cy="37043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8326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L'Importanza dell'Accessibilità e il Ruolo delle WCAG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89590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Perché l'accessibilità è importante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3280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 sito accessibile migliora l'esperienza di utenti con disabilità visive, uditive o motorie e contribuisce a rispettare normative e standard internazionali.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389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Cenni alle WCAG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8085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 Web Content Accessibility Guidelines (WCAG) forniscono raccomandazioni e criteri specifici per rendere i contenuti web accessibili.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389590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Il percorso della nostra formazione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32803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Introdurremo elementi base che verranno arricchiti con attributi e pratiche per migliorare l'accessibilità, come l'uso corretto degli attributi </a:t>
            </a:r>
            <a:r>
              <a:rPr lang="en-US" sz="18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alt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nelle immagini e l'associazione tra </a:t>
            </a:r>
            <a:r>
              <a:rPr lang="en-US" sz="18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label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 </a:t>
            </a:r>
            <a:r>
              <a:rPr lang="en-US" sz="18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nei form.</a:t>
            </a:r>
            <a:endParaRPr lang="en-US" sz="185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849AC7E-26E9-6706-6936-83CB75E84AF4}"/>
              </a:ext>
            </a:extLst>
          </p:cNvPr>
          <p:cNvSpPr/>
          <p:nvPr/>
        </p:nvSpPr>
        <p:spPr>
          <a:xfrm>
            <a:off x="12701116" y="7748633"/>
            <a:ext cx="1929284" cy="37043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5324" y="897969"/>
            <a:ext cx="92973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Presentazione dell'Editor Live di W3Schools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324" y="266497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5324" y="3502700"/>
            <a:ext cx="28597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Codice in Tempo Reale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95324" y="4350187"/>
            <a:ext cx="28597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Permette di scrivere codice HTML e visualizzare immediatamente il risultato nel browser.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059" y="2664976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4059" y="350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Ambiente Intuitivo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14059" y="3998238"/>
            <a:ext cx="28597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Offre un'interfaccia semplice, ideale per testare e comprendere l'effetto di ogni elemento HTML.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2795" y="2664976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32795" y="350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Esercizi Interattivi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932795" y="3998238"/>
            <a:ext cx="285976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Durante la lezione eseguiremo insieme esercizi di live coding, osservando come ogni modifica si rifletta sulla pagina.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4495324" y="6565583"/>
            <a:ext cx="92973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Utilizzeremo l'editor live di W3Schools disponibile all'indirizzo: https://www.w3schools.com/html/tryit.asp?filename=tryhtml_editor</a:t>
            </a:r>
            <a:endParaRPr lang="en-US" sz="185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DE9E8B2-0FCA-F0D8-6F28-E4389E7D3B1A}"/>
              </a:ext>
            </a:extLst>
          </p:cNvPr>
          <p:cNvSpPr/>
          <p:nvPr/>
        </p:nvSpPr>
        <p:spPr>
          <a:xfrm>
            <a:off x="12701116" y="7748633"/>
            <a:ext cx="1929284" cy="37043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3321"/>
            <a:ext cx="107277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 Struttura Base di un Documento HTML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036088"/>
            <a:ext cx="2137529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2891909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4668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Il Doctype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962394"/>
            <a:ext cx="75061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Informa il browser sul tipo di documento e la versione di HTML utilizzata.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3836075"/>
            <a:ext cx="4275058" cy="17402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6570" y="4466868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Il Tag Radice &lt;html&gt;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570928"/>
            <a:ext cx="710017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Racchiude tutto il contenuto della pagina e indica l'inizio e la fine del documento HTML.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636062"/>
            <a:ext cx="6412587" cy="17402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6570" y="6266855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 Sezione &lt;head&gt;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370915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Contiene metadati, link a fogli di stile, script e informazioni essenziali come il titolo della pagina.</a:t>
            </a:r>
            <a:endParaRPr lang="en-US" sz="185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79BF541-4E15-D17D-4A25-2EC34938A1C9}"/>
              </a:ext>
            </a:extLst>
          </p:cNvPr>
          <p:cNvSpPr/>
          <p:nvPr/>
        </p:nvSpPr>
        <p:spPr>
          <a:xfrm>
            <a:off x="12701116" y="7748633"/>
            <a:ext cx="1929284" cy="37043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26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Elementi di Testo e Formattazione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1099899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Titoli e Sottotitoli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46733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Utilizzeremo i tag &lt;h1&gt; fino a &lt;h6&gt; per definire titoli e sottotitoli, con &lt;h1&gt; riservato al titolo più importante.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4953833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Paragrafi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46733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Il tag &lt;p&gt; serve a definire blocchi di testo, rendendo il contenuto leggibile e ben separato.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1099899" y="5763101"/>
            <a:ext cx="308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Formattazione del Testo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625863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Il tag &lt;strong&gt; evidenzia il testo rendendolo in grassetto, mentre &lt;em&gt; lo mette in corsivo per enfatizzare determinate parti.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071" y="623649"/>
            <a:ext cx="7556659" cy="1333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Collegamenti Ipertestuali e Immagini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071" y="2297787"/>
            <a:ext cx="1133832" cy="16486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064" y="2524482"/>
            <a:ext cx="307586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Collegamenti Ipertestuali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754064" y="2993946"/>
            <a:ext cx="60826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Il tag &lt;a&gt; consente di creare link cliccabili. L'attributo href specifica l'URL di destinazione.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71" y="3946446"/>
            <a:ext cx="1133832" cy="20115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064" y="4173141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Immagini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754064" y="4642604"/>
            <a:ext cx="60826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Il tag &lt;img&gt; integra le immagini nella pagina. È fondamentale specificare l'attributo src per indicare la sorgente dell'immagine.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071" y="5958007"/>
            <a:ext cx="1133832" cy="16486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064" y="6184702"/>
            <a:ext cx="403526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Buone Pratiche per l'Accessibilità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754064" y="6654165"/>
            <a:ext cx="60826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Utilizzare testi alternativi significativi per descrivere le immagini, fondamentale per l'accessibilità.</a:t>
            </a:r>
            <a:endParaRPr lang="en-US" sz="175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D7AFFE2-3B2F-441B-52BC-757713370183}"/>
              </a:ext>
            </a:extLst>
          </p:cNvPr>
          <p:cNvSpPr/>
          <p:nvPr/>
        </p:nvSpPr>
        <p:spPr>
          <a:xfrm>
            <a:off x="12701116" y="7748633"/>
            <a:ext cx="1929284" cy="37043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11822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Liste e Tabelle per l'Organizzazione dei Dati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Liste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 liste ordinate (&lt;ol&gt;) e non ordinate (&lt;ul&gt;) permettono di elencare elementi in modo strutturato. Ogni elemento della lista viene definito dal tag &lt;li&gt;.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Tabelle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 tabelle, create con il tag &lt;table&gt;, sono ideali per presentare dati strutturati. Gli elementi &lt;tr&gt;, &lt;th&gt; e &lt;td&gt; definiscono rispettivamente le righe, le celle di intestazione e le celle di dati.</a:t>
            </a:r>
            <a:endParaRPr lang="en-US" sz="185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AF1967A-8ADB-3994-B7A4-01929D6FDD31}"/>
              </a:ext>
            </a:extLst>
          </p:cNvPr>
          <p:cNvSpPr/>
          <p:nvPr/>
        </p:nvSpPr>
        <p:spPr>
          <a:xfrm>
            <a:off x="12701116" y="7748633"/>
            <a:ext cx="1929284" cy="37043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23238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Introduzione ai Moduli (Forms) e Buone Pratiche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38838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Struttura del Form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7316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Il tag &lt;form&gt; definisce l'area dedicata all'invio dei dati e può includere diversi tipi di input.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62017" y="4193977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2756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Elementi dei Moduli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251835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&lt;input&gt; per campi di testo, password, email, ecc. &lt;textarea&gt; per aree di testo più estese.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43292" y="3249335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3" y="5394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Pulsanti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88990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&lt;button&gt; per creare pulsanti di invio o altre azioni.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70733" y="5957054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3971DA9-2C86-31FB-3190-39BA8EEF1A98}"/>
              </a:ext>
            </a:extLst>
          </p:cNvPr>
          <p:cNvSpPr/>
          <p:nvPr/>
        </p:nvSpPr>
        <p:spPr>
          <a:xfrm>
            <a:off x="12701116" y="7748633"/>
            <a:ext cx="1929284" cy="370435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852</Words>
  <Application>Microsoft Office PowerPoint</Application>
  <PresentationFormat>Personalizzato</PresentationFormat>
  <Paragraphs>88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PT Sans</vt:lpstr>
      <vt:lpstr>Nunito Semi Bold</vt:lpstr>
      <vt:lpstr>Arial</vt:lpstr>
      <vt:lpstr>PT Sans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Pasquale Loizzo</cp:lastModifiedBy>
  <cp:revision>2</cp:revision>
  <dcterms:created xsi:type="dcterms:W3CDTF">2025-02-28T14:58:33Z</dcterms:created>
  <dcterms:modified xsi:type="dcterms:W3CDTF">2025-02-28T15:00:49Z</dcterms:modified>
</cp:coreProperties>
</file>